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562850" cy="10688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hua Whittaker" initials="JW" lastIdx="2" clrIdx="0"/>
  <p:cmAuthor id="1" name=" Eleanor Bruce" initials="EB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774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948" y="-72"/>
      </p:cViewPr>
      <p:guideLst>
        <p:guide orient="horz" pos="3366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9B8E8-943C-6745-9AD6-014C8A5BA794}" type="datetimeFigureOut">
              <a:rPr lang="en-US" smtClean="0"/>
              <a:pPr/>
              <a:t>7/30/2014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31577-CDA2-9A46-AA16-4C14099DD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7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/>
          <a:lstStyle/>
          <a:p>
            <a:fld id="{235FA725-6761-CB45-A824-E0FC304361D0}" type="datetimeFigureOut">
              <a:rPr lang="en-US" smtClean="0"/>
              <a:pPr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/>
          <a:lstStyle/>
          <a:p>
            <a:fld id="{A664DBF8-869D-CF45-97F1-4086B53BF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/>
          <a:lstStyle/>
          <a:p>
            <a:fld id="{235FA725-6761-CB45-A824-E0FC304361D0}" type="datetimeFigureOut">
              <a:rPr lang="en-US" smtClean="0"/>
              <a:pPr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/>
          <a:lstStyle/>
          <a:p>
            <a:fld id="{A664DBF8-869D-CF45-97F1-4086B53BF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142" y="2494016"/>
            <a:ext cx="334025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4449" y="2494016"/>
            <a:ext cx="334025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/>
          <a:lstStyle/>
          <a:p>
            <a:fld id="{235FA725-6761-CB45-A824-E0FC304361D0}" type="datetimeFigureOut">
              <a:rPr lang="en-US" smtClean="0"/>
              <a:pPr/>
              <a:t>7/30/2014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/>
          <a:lstStyle/>
          <a:p>
            <a:fld id="{A664DBF8-869D-CF45-97F1-4086B53BF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/>
          <a:lstStyle/>
          <a:p>
            <a:fld id="{235FA725-6761-CB45-A824-E0FC304361D0}" type="datetimeFigureOut">
              <a:rPr lang="en-US" smtClean="0"/>
              <a:pPr/>
              <a:t>7/30/2014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/>
          <a:lstStyle/>
          <a:p>
            <a:fld id="{A664DBF8-869D-CF45-97F1-4086B53BF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6189006" y="9681564"/>
            <a:ext cx="840182" cy="794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4893868" y="9681564"/>
            <a:ext cx="840182" cy="794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/>
          </p:nvPr>
        </p:nvSpPr>
        <p:spPr>
          <a:xfrm>
            <a:off x="3623322" y="9681564"/>
            <a:ext cx="840182" cy="794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7"/>
          </p:nvPr>
        </p:nvSpPr>
        <p:spPr>
          <a:xfrm>
            <a:off x="2347295" y="9681564"/>
            <a:ext cx="840182" cy="794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df"/><Relationship Id="rId12" Type="http://schemas.openxmlformats.org/officeDocument/2006/relationships/image" Target="../media/image2.pdf"/><Relationship Id="rId17" Type="http://schemas.openxmlformats.org/officeDocument/2006/relationships/image" Target="../media/image5.pd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9" Type="http://schemas.openxmlformats.org/officeDocument/2006/relationships/image" Target="../media/image6.pdf"/><Relationship Id="rId4" Type="http://schemas.openxmlformats.org/officeDocument/2006/relationships/slideLayout" Target="../slideLayouts/slideLayout4.xml"/><Relationship Id="rId14" Type="http://schemas.openxmlformats.org/officeDocument/2006/relationships/image" Target="../media/image3.pd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0" y="1404000"/>
            <a:ext cx="75565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175" y="10475856"/>
            <a:ext cx="7556500" cy="21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0" y="0"/>
            <a:ext cx="7556500" cy="2159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504000"/>
            <a:ext cx="4320000" cy="75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0000" y="10476000"/>
            <a:ext cx="261142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00" b="0" cap="all" baseline="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r>
              <a:rPr lang="en-US" dirty="0" smtClean="0"/>
              <a:t>© BUSHFIRE AND NATURAL HAZARDS CRC 2014</a:t>
            </a:r>
            <a:endParaRPr lang="en-US" dirty="0"/>
          </a:p>
        </p:txBody>
      </p:sp>
      <p:pic>
        <p:nvPicPr>
          <p:cNvPr id="12" name="Picture 11" descr="BNHCRC-Rel1-RGB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35710" y="548743"/>
            <a:ext cx="1748998" cy="540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540000" y="9900000"/>
            <a:ext cx="1257300" cy="279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0" y="9630000"/>
            <a:ext cx="7556500" cy="38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</p:sldLayoutIdLst>
  <p:txStyles>
    <p:titleStyle>
      <a:lvl1pPr algn="l" defTabSz="457200" rtl="0" eaLnBrk="1" latinLnBrk="0" hangingPunct="1">
        <a:lnSpc>
          <a:spcPts val="2000"/>
        </a:lnSpc>
        <a:spcBef>
          <a:spcPct val="0"/>
        </a:spcBef>
        <a:buNone/>
        <a:defRPr sz="2000" b="1" kern="1200" cap="all">
          <a:solidFill>
            <a:schemeClr val="tx1"/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w Cen MT"/>
          <a:ea typeface="+mn-ea"/>
          <a:cs typeface="Tw Cen M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w Cen MT"/>
          <a:ea typeface="+mn-ea"/>
          <a:cs typeface="Tw Cen 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w Cen MT"/>
          <a:ea typeface="+mn-ea"/>
          <a:cs typeface="Tw Cen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w Cen MT"/>
          <a:ea typeface="+mn-ea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8.gif"/><Relationship Id="rId7" Type="http://schemas.microsoft.com/office/2007/relationships/hdphoto" Target="../media/hdphoto2.wdp"/><Relationship Id="rId12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ular Callout 23"/>
          <p:cNvSpPr/>
          <p:nvPr/>
        </p:nvSpPr>
        <p:spPr>
          <a:xfrm>
            <a:off x="2774934" y="7555478"/>
            <a:ext cx="2109580" cy="2020053"/>
          </a:xfrm>
          <a:prstGeom prst="wedgeRectCallout">
            <a:avLst>
              <a:gd name="adj1" fmla="val -57122"/>
              <a:gd name="adj2" fmla="val -3961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0" t="17117" r="20548"/>
          <a:stretch/>
        </p:blipFill>
        <p:spPr>
          <a:xfrm>
            <a:off x="5282553" y="9790882"/>
            <a:ext cx="747890" cy="586119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6"/>
          <a:stretch/>
        </p:blipFill>
        <p:spPr>
          <a:xfrm>
            <a:off x="6403311" y="9733081"/>
            <a:ext cx="562689" cy="643920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11168" r="53123" b="15713"/>
          <a:stretch/>
        </p:blipFill>
        <p:spPr>
          <a:xfrm>
            <a:off x="2235655" y="9795686"/>
            <a:ext cx="1358763" cy="528303"/>
          </a:xfrm>
        </p:spPr>
      </p:pic>
      <p:sp>
        <p:nvSpPr>
          <p:cNvPr id="17" name="TextBox 16"/>
          <p:cNvSpPr txBox="1"/>
          <p:nvPr/>
        </p:nvSpPr>
        <p:spPr>
          <a:xfrm>
            <a:off x="486000" y="1584000"/>
            <a:ext cx="6480000" cy="3539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4000">
              <a:spcAft>
                <a:spcPts val="600"/>
              </a:spcAft>
            </a:pPr>
            <a:r>
              <a:rPr lang="en-US" sz="10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Billy Haworth</a:t>
            </a:r>
            <a:r>
              <a:rPr lang="en-US" sz="1000" b="1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1</a:t>
            </a:r>
            <a:r>
              <a:rPr lang="en-US" sz="10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, Eleanor Bruce</a:t>
            </a:r>
            <a:r>
              <a:rPr lang="en-US" sz="1000" b="1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1</a:t>
            </a:r>
            <a:r>
              <a:rPr lang="en-US" sz="10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, Joshua Whittaker</a:t>
            </a:r>
            <a:r>
              <a:rPr lang="en-US" sz="1000" b="1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</a:p>
          <a:p>
            <a:r>
              <a:rPr lang="en-US" sz="800" baseline="30000" dirty="0" smtClean="0">
                <a:latin typeface="Century Gothic"/>
                <a:cs typeface="Century Gothic"/>
              </a:rPr>
              <a:t>1</a:t>
            </a:r>
            <a:r>
              <a:rPr lang="en-US" sz="800" dirty="0" smtClean="0">
                <a:latin typeface="Century Gothic"/>
                <a:cs typeface="Century Gothic"/>
              </a:rPr>
              <a:t> School of Geosciences, University of Sydney, NSW   </a:t>
            </a:r>
            <a:r>
              <a:rPr lang="en-US" sz="800" baseline="30000" dirty="0" smtClean="0">
                <a:latin typeface="Century Gothic"/>
                <a:cs typeface="Century Gothic"/>
              </a:rPr>
              <a:t>2</a:t>
            </a:r>
            <a:r>
              <a:rPr lang="en-US" sz="800" dirty="0" smtClean="0">
                <a:latin typeface="Century Gothic"/>
                <a:cs typeface="Century Gothic"/>
              </a:rPr>
              <a:t> Math &amp; Geospatial Sciences, RMIT, VIC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6000" y="2468715"/>
            <a:ext cx="6534000" cy="961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ts val="1500"/>
              </a:lnSpc>
            </a:pPr>
            <a:r>
              <a:rPr lang="en-GB" sz="1400" dirty="0" smtClean="0">
                <a:solidFill>
                  <a:srgbClr val="FF0000"/>
                </a:solidFill>
              </a:rPr>
              <a:t>VGI </a:t>
            </a:r>
            <a:r>
              <a:rPr lang="en-GB" sz="1400" dirty="0">
                <a:solidFill>
                  <a:srgbClr val="FF0000"/>
                </a:solidFill>
              </a:rPr>
              <a:t>involves the widespread engagement of the general public in generating and disseminating geographic information, predominantly through sources such as social media, photo and video sharing platforms, and online map-making software. This research explores the potential role of VGI for fostering community engagement in bushfire preparation and building individual empowerment and disaster resilience in Tasmania.</a:t>
            </a:r>
            <a:endParaRPr lang="en-US" sz="1250" b="1" cap="all" dirty="0">
              <a:solidFill>
                <a:srgbClr val="FF0000"/>
              </a:solidFill>
              <a:latin typeface="Tw Cen MT"/>
              <a:cs typeface="Tw Cen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5572" y="3580031"/>
            <a:ext cx="2124000" cy="43140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0000" algn="just">
              <a:spcAft>
                <a:spcPts val="500"/>
              </a:spcAft>
            </a:pPr>
            <a:r>
              <a:rPr lang="en-GB" sz="800" b="1" cap="all" dirty="0" smtClean="0">
                <a:latin typeface="Century Gothic"/>
                <a:cs typeface="Century Gothic"/>
              </a:rPr>
              <a:t>Project Background</a:t>
            </a:r>
            <a:endParaRPr lang="en-GB" sz="800" b="1" dirty="0" smtClean="0">
              <a:latin typeface="Century Gothic" panose="020B0502020202020204" pitchFamily="34" charset="0"/>
            </a:endParaRPr>
          </a:p>
          <a:p>
            <a:pPr marL="90000" algn="just">
              <a:spcAft>
                <a:spcPts val="500"/>
              </a:spcAft>
            </a:pPr>
            <a:r>
              <a:rPr lang="en-GB" sz="800" dirty="0" smtClean="0">
                <a:latin typeface="Century Gothic" panose="020B0502020202020204" pitchFamily="34" charset="0"/>
              </a:rPr>
              <a:t>The recent emergence of VGI is increasingly providing authorities an effective method for engaging with high risk, vulnerable and impacted communities. </a:t>
            </a:r>
            <a:r>
              <a:rPr lang="en-AU" sz="800" dirty="0" smtClean="0">
                <a:latin typeface="Century Gothic" panose="020B0502020202020204" pitchFamily="34" charset="0"/>
              </a:rPr>
              <a:t>Authorities and individuals have begun to embrace VGI technologies, creating a new landscape of geo-data production and knowledge sharing for crisis events. VGI enables rapid sharing of diverse geographic information for disaster management at a fraction of the resource costs associated with traditional data collection and dissemination, and facilitates increased connectedness </a:t>
            </a:r>
            <a:r>
              <a:rPr lang="en-AU" sz="800" dirty="0" smtClean="0">
                <a:latin typeface="Century Gothic" panose="020B0502020202020204" pitchFamily="34" charset="0"/>
              </a:rPr>
              <a:t>between </a:t>
            </a:r>
            <a:r>
              <a:rPr lang="en-AU" sz="800" dirty="0" smtClean="0">
                <a:latin typeface="Century Gothic" panose="020B0502020202020204" pitchFamily="34" charset="0"/>
              </a:rPr>
              <a:t>individuals and authorities. </a:t>
            </a:r>
            <a:r>
              <a:rPr lang="en-GB" sz="800" dirty="0" smtClean="0">
                <a:latin typeface="Century Gothic" panose="020B0502020202020204" pitchFamily="34" charset="0"/>
              </a:rPr>
              <a:t>However, VGI also raises important concerns relating to privacy, security, liability, data accuracy and credibility. </a:t>
            </a:r>
          </a:p>
          <a:p>
            <a:pPr marL="90000" algn="just">
              <a:spcAft>
                <a:spcPts val="500"/>
              </a:spcAft>
            </a:pPr>
            <a:r>
              <a:rPr lang="en-GB" sz="800" dirty="0" smtClean="0">
                <a:latin typeface="Century Gothic" panose="020B0502020202020204" pitchFamily="34" charset="0"/>
              </a:rPr>
              <a:t>Much work on the role of </a:t>
            </a:r>
            <a:r>
              <a:rPr lang="en-GB" sz="800" dirty="0" smtClean="0">
                <a:latin typeface="Century Gothic" panose="020B0502020202020204" pitchFamily="34" charset="0"/>
              </a:rPr>
              <a:t>VGI </a:t>
            </a:r>
            <a:r>
              <a:rPr lang="en-GB" sz="800" dirty="0" smtClean="0">
                <a:latin typeface="Century Gothic" panose="020B0502020202020204" pitchFamily="34" charset="0"/>
              </a:rPr>
              <a:t>in disasters to </a:t>
            </a:r>
            <a:r>
              <a:rPr lang="en-GB" sz="800" dirty="0" smtClean="0">
                <a:latin typeface="Century Gothic" panose="020B0502020202020204" pitchFamily="34" charset="0"/>
              </a:rPr>
              <a:t>date has focussed on response, creating a need for research in the pre-disaster phases of the disaster management cycle. Research </a:t>
            </a:r>
            <a:r>
              <a:rPr lang="en-GB" sz="800" dirty="0">
                <a:latin typeface="Century Gothic" panose="020B0502020202020204" pitchFamily="34" charset="0"/>
              </a:rPr>
              <a:t>has shown communities often feel disempowered and may not engage in disaster preparedness activities. This study provides an evidence base for the utilisation of VGI technologies in bushfire preparation </a:t>
            </a:r>
            <a:r>
              <a:rPr lang="en-GB" sz="800" dirty="0" smtClean="0">
                <a:latin typeface="Century Gothic" panose="020B0502020202020204" pitchFamily="34" charset="0"/>
              </a:rPr>
              <a:t>initiatives, where VGI may offer a platform to build resilience through increased community engagement and connectedness. </a:t>
            </a:r>
            <a:endParaRPr lang="en-US" sz="8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95999" y="3572895"/>
            <a:ext cx="2268889" cy="6117059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just">
              <a:spcBef>
                <a:spcPts val="500"/>
              </a:spcBef>
            </a:pPr>
            <a:r>
              <a:rPr lang="en-US" sz="800" b="1" cap="all" dirty="0" smtClean="0">
                <a:latin typeface="Century Gothic"/>
                <a:cs typeface="Century Gothic"/>
              </a:rPr>
              <a:t>Key preliminary findings</a:t>
            </a:r>
          </a:p>
          <a:p>
            <a:pPr marL="171450" indent="-171450" algn="just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800" dirty="0" smtClean="0">
                <a:latin typeface="Century Gothic"/>
                <a:cs typeface="Century Gothic"/>
              </a:rPr>
              <a:t>The proportion of people actively involved in risk reduction is significantly lower than those who identify themselves as at-risk</a:t>
            </a:r>
          </a:p>
          <a:p>
            <a:pPr marL="171450" indent="-171450" algn="just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800" dirty="0" smtClean="0">
                <a:latin typeface="Century Gothic"/>
                <a:cs typeface="Century Gothic"/>
              </a:rPr>
              <a:t>There is high potential and interest in VGI technologies and social media for assisting with bushfire preparation amongst community members</a:t>
            </a:r>
          </a:p>
          <a:p>
            <a:pPr marL="171450" indent="-171450" algn="just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800" dirty="0" smtClean="0">
                <a:latin typeface="Century Gothic"/>
                <a:cs typeface="Century Gothic"/>
              </a:rPr>
              <a:t>But limitations exist, such as age, reliable access to technology, and trust</a:t>
            </a:r>
          </a:p>
          <a:p>
            <a:pPr marL="171450" indent="-171450" algn="just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800" dirty="0" smtClean="0">
                <a:latin typeface="Century Gothic"/>
                <a:cs typeface="Century Gothic"/>
              </a:rPr>
              <a:t>Spatially, higher levels of social media use occur around larger urban </a:t>
            </a:r>
            <a:r>
              <a:rPr lang="en-US" sz="800" dirty="0" err="1" smtClean="0">
                <a:latin typeface="Century Gothic"/>
                <a:cs typeface="Century Gothic"/>
              </a:rPr>
              <a:t>centres</a:t>
            </a:r>
            <a:endParaRPr lang="en-US" sz="800" dirty="0" smtClean="0">
              <a:latin typeface="Century Gothic"/>
              <a:cs typeface="Century Gothic"/>
            </a:endParaRPr>
          </a:p>
          <a:p>
            <a:pPr marL="171450" indent="-171450" algn="just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800" dirty="0" smtClean="0">
                <a:latin typeface="Century Gothic"/>
                <a:cs typeface="Century Gothic"/>
              </a:rPr>
              <a:t>Strong preferences are still present among respondents </a:t>
            </a:r>
            <a:r>
              <a:rPr lang="en-US" sz="800" dirty="0" smtClean="0">
                <a:latin typeface="Century Gothic"/>
                <a:cs typeface="Century Gothic"/>
              </a:rPr>
              <a:t>generally for </a:t>
            </a:r>
            <a:r>
              <a:rPr lang="en-US" sz="800" dirty="0" smtClean="0">
                <a:latin typeface="Century Gothic"/>
                <a:cs typeface="Century Gothic"/>
              </a:rPr>
              <a:t>other forms of disaster communication, such as TV, radio, phone/SMS or official websites</a:t>
            </a:r>
          </a:p>
          <a:p>
            <a:pPr marL="171450" indent="-171450" algn="just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800" dirty="0">
                <a:latin typeface="Century Gothic" panose="020B0502020202020204" pitchFamily="34" charset="0"/>
              </a:rPr>
              <a:t>VGI should not aim to replace traditional </a:t>
            </a:r>
            <a:r>
              <a:rPr lang="en-US" sz="800" dirty="0" smtClean="0">
                <a:latin typeface="Century Gothic" panose="020B0502020202020204" pitchFamily="34" charset="0"/>
              </a:rPr>
              <a:t>methods, but can act </a:t>
            </a:r>
            <a:r>
              <a:rPr lang="en-US" sz="800" dirty="0">
                <a:latin typeface="Century Gothic" panose="020B0502020202020204" pitchFamily="34" charset="0"/>
              </a:rPr>
              <a:t>as </a:t>
            </a:r>
            <a:r>
              <a:rPr lang="en-US" sz="800" dirty="0" smtClean="0">
                <a:latin typeface="Century Gothic" panose="020B0502020202020204" pitchFamily="34" charset="0"/>
              </a:rPr>
              <a:t>an additional </a:t>
            </a:r>
            <a:r>
              <a:rPr lang="en-US" sz="800" dirty="0">
                <a:latin typeface="Century Gothic" panose="020B0502020202020204" pitchFamily="34" charset="0"/>
              </a:rPr>
              <a:t>tool </a:t>
            </a:r>
            <a:r>
              <a:rPr lang="en-AU" sz="800" dirty="0">
                <a:latin typeface="Century Gothic" panose="020B0502020202020204" pitchFamily="34" charset="0"/>
              </a:rPr>
              <a:t>for increasing awareness of bushfire preparedness, and to empower individuals to engage in preparation activities by contributing important local </a:t>
            </a:r>
            <a:r>
              <a:rPr lang="en-AU" sz="800" dirty="0" smtClean="0">
                <a:latin typeface="Century Gothic" panose="020B0502020202020204" pitchFamily="34" charset="0"/>
              </a:rPr>
              <a:t>information</a:t>
            </a:r>
            <a:r>
              <a:rPr lang="en-US" sz="800" dirty="0">
                <a:latin typeface="Century Gothic" panose="020B0502020202020204" pitchFamily="34" charset="0"/>
              </a:rPr>
              <a:t>.</a:t>
            </a:r>
            <a:endParaRPr lang="en-US" sz="800" dirty="0" smtClean="0">
              <a:latin typeface="Century Gothic"/>
              <a:cs typeface="Century Gothic"/>
            </a:endParaRPr>
          </a:p>
          <a:p>
            <a:pPr algn="just">
              <a:spcBef>
                <a:spcPts val="500"/>
              </a:spcBef>
            </a:pPr>
            <a:r>
              <a:rPr lang="en-US" sz="800" b="1" cap="all" dirty="0" smtClean="0">
                <a:latin typeface="Century Gothic"/>
                <a:cs typeface="Century Gothic"/>
              </a:rPr>
              <a:t>Wider significance</a:t>
            </a:r>
          </a:p>
          <a:p>
            <a:pPr algn="just">
              <a:spcBef>
                <a:spcPts val="500"/>
              </a:spcBef>
            </a:pPr>
            <a:r>
              <a:rPr lang="en-AU" sz="800" dirty="0" smtClean="0">
                <a:latin typeface="Century Gothic" panose="020B0502020202020204" pitchFamily="34" charset="0"/>
              </a:rPr>
              <a:t>This </a:t>
            </a:r>
            <a:r>
              <a:rPr lang="en-AU" sz="800" dirty="0">
                <a:latin typeface="Century Gothic" panose="020B0502020202020204" pitchFamily="34" charset="0"/>
              </a:rPr>
              <a:t>research is important as authorities </a:t>
            </a:r>
            <a:r>
              <a:rPr lang="en-AU" sz="800" dirty="0" smtClean="0">
                <a:latin typeface="Century Gothic" panose="020B0502020202020204" pitchFamily="34" charset="0"/>
              </a:rPr>
              <a:t>seek new ways to </a:t>
            </a:r>
            <a:r>
              <a:rPr lang="en-AU" sz="800" dirty="0">
                <a:latin typeface="Century Gothic" panose="020B0502020202020204" pitchFamily="34" charset="0"/>
              </a:rPr>
              <a:t>engage communities in increasing bushfire preparedness</a:t>
            </a:r>
            <a:r>
              <a:rPr lang="en-AU" sz="800" dirty="0" smtClean="0">
                <a:latin typeface="Century Gothic" panose="020B0502020202020204" pitchFamily="34" charset="0"/>
              </a:rPr>
              <a:t>. VGI </a:t>
            </a:r>
            <a:r>
              <a:rPr lang="en-AU" sz="800" dirty="0">
                <a:latin typeface="Century Gothic" panose="020B0502020202020204" pitchFamily="34" charset="0"/>
              </a:rPr>
              <a:t>technologies are already being used by individuals and emergency management agencies, and the impacts of these data and data sharing practices need to be </a:t>
            </a:r>
            <a:r>
              <a:rPr lang="en-AU" sz="800" dirty="0" smtClean="0">
                <a:latin typeface="Century Gothic" panose="020B0502020202020204" pitchFamily="34" charset="0"/>
              </a:rPr>
              <a:t>understood.</a:t>
            </a:r>
            <a:endParaRPr lang="en-GB" sz="800" dirty="0">
              <a:latin typeface="Century Gothic" panose="020B0502020202020204" pitchFamily="34" charset="0"/>
            </a:endParaRPr>
          </a:p>
          <a:p>
            <a:pPr algn="just">
              <a:spcBef>
                <a:spcPts val="500"/>
              </a:spcBef>
            </a:pPr>
            <a:r>
              <a:rPr lang="en-US" sz="800" dirty="0" smtClean="0">
                <a:latin typeface="Century Gothic" panose="020B0502020202020204" pitchFamily="34" charset="0"/>
              </a:rPr>
              <a:t>The issues raised in this study</a:t>
            </a:r>
            <a:r>
              <a:rPr lang="en-US" sz="800" dirty="0">
                <a:latin typeface="Century Gothic" panose="020B0502020202020204" pitchFamily="34" charset="0"/>
              </a:rPr>
              <a:t>, particularly those of data credibility, trust, </a:t>
            </a:r>
            <a:r>
              <a:rPr lang="en-US" sz="800" dirty="0" smtClean="0">
                <a:latin typeface="Century Gothic" panose="020B0502020202020204" pitchFamily="34" charset="0"/>
              </a:rPr>
              <a:t>reliability, </a:t>
            </a:r>
            <a:r>
              <a:rPr lang="en-US" sz="800" dirty="0">
                <a:latin typeface="Century Gothic" panose="020B0502020202020204" pitchFamily="34" charset="0"/>
              </a:rPr>
              <a:t>and the increasing role of the general public as information observers and sharers, are not just </a:t>
            </a:r>
            <a:r>
              <a:rPr lang="en-US" sz="800" dirty="0" smtClean="0">
                <a:latin typeface="Century Gothic" panose="020B0502020202020204" pitchFamily="34" charset="0"/>
              </a:rPr>
              <a:t>relevant to bushfire preparedness </a:t>
            </a:r>
            <a:r>
              <a:rPr lang="en-US" sz="800" dirty="0" smtClean="0">
                <a:latin typeface="Century Gothic" panose="020B0502020202020204" pitchFamily="34" charset="0"/>
              </a:rPr>
              <a:t>in Tasmania, but </a:t>
            </a:r>
            <a:r>
              <a:rPr lang="en-US" sz="800" dirty="0">
                <a:latin typeface="Century Gothic" panose="020B0502020202020204" pitchFamily="34" charset="0"/>
              </a:rPr>
              <a:t>are pertinent to </a:t>
            </a:r>
            <a:r>
              <a:rPr lang="en-US" sz="800" dirty="0" smtClean="0">
                <a:latin typeface="Century Gothic" panose="020B0502020202020204" pitchFamily="34" charset="0"/>
              </a:rPr>
              <a:t>disaster </a:t>
            </a:r>
            <a:r>
              <a:rPr lang="en-US" sz="800" dirty="0">
                <a:latin typeface="Century Gothic" panose="020B0502020202020204" pitchFamily="34" charset="0"/>
              </a:rPr>
              <a:t>management, </a:t>
            </a:r>
            <a:r>
              <a:rPr lang="en-US" sz="800" dirty="0" smtClean="0">
                <a:latin typeface="Century Gothic" panose="020B0502020202020204" pitchFamily="34" charset="0"/>
              </a:rPr>
              <a:t>geo </a:t>
            </a:r>
            <a:r>
              <a:rPr lang="en-US" sz="800" dirty="0">
                <a:latin typeface="Century Gothic" panose="020B0502020202020204" pitchFamily="34" charset="0"/>
              </a:rPr>
              <a:t>data </a:t>
            </a:r>
            <a:r>
              <a:rPr lang="en-US" sz="800" dirty="0" smtClean="0">
                <a:latin typeface="Century Gothic" panose="020B0502020202020204" pitchFamily="34" charset="0"/>
              </a:rPr>
              <a:t>and social practices, and the discipline of geography more broadly.</a:t>
            </a:r>
            <a:endParaRPr lang="en-US" sz="800" dirty="0">
              <a:latin typeface="Century Gothic" panose="020B0502020202020204" pitchFamily="34" charset="0"/>
            </a:endParaRPr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375572" y="450166"/>
            <a:ext cx="5078930" cy="9083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/>
                <a:ea typeface="+mj-ea"/>
                <a:cs typeface="Tw Cen MT"/>
              </a:rPr>
              <a:t>Non-traditional</a:t>
            </a:r>
            <a:r>
              <a:rPr kumimoji="0" lang="en-AU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/>
                <a:ea typeface="+mj-ea"/>
                <a:cs typeface="Tw Cen MT"/>
              </a:rPr>
              <a:t> volunteering: </a:t>
            </a:r>
          </a:p>
          <a:p>
            <a:pPr marL="0" marR="0" lvl="0" indent="0" defTabSz="4572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/>
                <a:ea typeface="+mj-ea"/>
                <a:cs typeface="Tw Cen MT"/>
              </a:rPr>
              <a:t>Volunteered</a:t>
            </a:r>
            <a:r>
              <a:rPr kumimoji="0" lang="en-AU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/>
                <a:ea typeface="+mj-ea"/>
                <a:cs typeface="Tw Cen MT"/>
              </a:rPr>
              <a:t> geographic information (VGI) and bushfire preparation</a:t>
            </a:r>
            <a:endParaRPr kumimoji="0" lang="en-US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/>
              <a:ea typeface="+mj-ea"/>
              <a:cs typeface="Tw Cen MT"/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1170000" y="10476000"/>
            <a:ext cx="261142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00" b="0" cap="all" baseline="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all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© BUSHFIRE AND NATURAL HAZARDS CRC 2014</a:t>
            </a:r>
            <a:endParaRPr kumimoji="0" lang="en-US" sz="400" b="0" i="0" u="none" strike="noStrike" kern="1200" cap="all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w Cen MT"/>
              <a:ea typeface="+mn-ea"/>
              <a:cs typeface="Tw Cen MT"/>
            </a:endParaRPr>
          </a:p>
        </p:txBody>
      </p:sp>
      <p:pic>
        <p:nvPicPr>
          <p:cNvPr id="1026" name="Picture 2" descr="http://cnkfooddesign.com.au/wp-content/uploads/2013/11/rmit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88" y="9912345"/>
            <a:ext cx="904374" cy="3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04335" y="6884541"/>
            <a:ext cx="1081683" cy="14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chemeClr val="bg1">
                    <a:lumMod val="85000"/>
                  </a:schemeClr>
                </a:solidFill>
              </a:rPr>
              <a:t>Image: Glenn </a:t>
            </a:r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Hunt, brw.com.au</a:t>
            </a:r>
            <a:endParaRPr lang="en-AU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81" r="20381"/>
          <a:stretch/>
        </p:blipFill>
        <p:spPr>
          <a:xfrm>
            <a:off x="2844255" y="7629758"/>
            <a:ext cx="1970937" cy="18714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5571" y="7967691"/>
            <a:ext cx="2257390" cy="1721946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just">
              <a:spcBef>
                <a:spcPts val="500"/>
              </a:spcBef>
            </a:pPr>
            <a:r>
              <a:rPr lang="en-US" sz="800" b="1" cap="all" dirty="0" smtClean="0">
                <a:latin typeface="Century Gothic"/>
                <a:cs typeface="Century Gothic"/>
              </a:rPr>
              <a:t>A Working partnership</a:t>
            </a:r>
          </a:p>
          <a:p>
            <a:pPr algn="just">
              <a:spcBef>
                <a:spcPts val="500"/>
              </a:spcBef>
            </a:pPr>
            <a:r>
              <a:rPr lang="en-GB" sz="800" dirty="0" smtClean="0">
                <a:latin typeface="Century Gothic" panose="020B0502020202020204" pitchFamily="34" charset="0"/>
              </a:rPr>
              <a:t>This work is being undertaken in collaboration with the Tasmania Fire Service and the Bushfire Ready Neighbourhoods facilitator, </a:t>
            </a:r>
            <a:r>
              <a:rPr lang="en-GB" sz="800" dirty="0" smtClean="0">
                <a:latin typeface="Century Gothic" panose="020B0502020202020204" pitchFamily="34" charset="0"/>
              </a:rPr>
              <a:t>Mr Peter </a:t>
            </a:r>
            <a:r>
              <a:rPr lang="en-GB" sz="800" dirty="0" smtClean="0">
                <a:latin typeface="Century Gothic" panose="020B0502020202020204" pitchFamily="34" charset="0"/>
              </a:rPr>
              <a:t>Middleton. An </a:t>
            </a:r>
            <a:r>
              <a:rPr lang="en-GB" sz="800" dirty="0">
                <a:latin typeface="Century Gothic" panose="020B0502020202020204" pitchFamily="34" charset="0"/>
              </a:rPr>
              <a:t>initial Tasmania-wide survey of </a:t>
            </a:r>
            <a:r>
              <a:rPr lang="en-GB" sz="800" dirty="0" smtClean="0">
                <a:latin typeface="Century Gothic" panose="020B0502020202020204" pitchFamily="34" charset="0"/>
              </a:rPr>
              <a:t>154 respondents across 12 </a:t>
            </a:r>
            <a:r>
              <a:rPr lang="en-GB" sz="800" dirty="0" smtClean="0">
                <a:latin typeface="Century Gothic" panose="020B0502020202020204" pitchFamily="34" charset="0"/>
              </a:rPr>
              <a:t>high risk communities </a:t>
            </a:r>
            <a:r>
              <a:rPr lang="en-GB" sz="800" dirty="0" smtClean="0">
                <a:latin typeface="Century Gothic" panose="020B0502020202020204" pitchFamily="34" charset="0"/>
              </a:rPr>
              <a:t>has </a:t>
            </a:r>
            <a:r>
              <a:rPr lang="en-GB" sz="800" dirty="0">
                <a:latin typeface="Century Gothic" panose="020B0502020202020204" pitchFamily="34" charset="0"/>
              </a:rPr>
              <a:t>provided insight into patterns of individual and community preparedness, social media and VGI use, and communication amongst community members and between communities and </a:t>
            </a:r>
            <a:r>
              <a:rPr lang="en-GB" sz="800" dirty="0" smtClean="0">
                <a:latin typeface="Century Gothic" panose="020B0502020202020204" pitchFamily="34" charset="0"/>
              </a:rPr>
              <a:t>bushfire authorities</a:t>
            </a:r>
            <a:r>
              <a:rPr lang="en-GB" sz="800" dirty="0">
                <a:latin typeface="Century Gothic" panose="020B0502020202020204" pitchFamily="34" charset="0"/>
              </a:rPr>
              <a:t>. </a:t>
            </a:r>
            <a:r>
              <a:rPr lang="en-GB" sz="800" dirty="0" smtClean="0">
                <a:latin typeface="Century Gothic" panose="020B0502020202020204" pitchFamily="34" charset="0"/>
              </a:rPr>
              <a:t> </a:t>
            </a:r>
            <a:endParaRPr lang="en-US" sz="8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2632961" y="3572896"/>
            <a:ext cx="2263038" cy="2064462"/>
          </a:xfrm>
          <a:prstGeom prst="wedgeRectCallout">
            <a:avLst>
              <a:gd name="adj1" fmla="val -20833"/>
              <a:gd name="adj2" fmla="val 6077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4" t="12260" r="27050" b="12260"/>
          <a:stretch/>
        </p:blipFill>
        <p:spPr>
          <a:xfrm>
            <a:off x="2704336" y="3647379"/>
            <a:ext cx="2128418" cy="1915496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700" y1="7300" x2="15300" y2="21000"/>
                        <a14:foregroundMark x1="4100" y1="25800" x2="9100" y2="3400"/>
                        <a14:foregroundMark x1="24800" y1="23400" x2="20300" y2="3100"/>
                        <a14:foregroundMark x1="21300" y1="27500" x2="26900" y2="2800"/>
                        <a14:foregroundMark x1="9500" y1="30100" x2="7000" y2="3900"/>
                        <a14:foregroundMark x1="67600" y1="4800" x2="89400" y2="2200"/>
                        <a14:foregroundMark x1="93900" y1="37000" x2="94300" y2="8900"/>
                        <a14:foregroundMark x1="27100" y1="38500" x2="14500" y2="2200"/>
                        <a14:foregroundMark x1="71233" y1="26712" x2="92466" y2="28425"/>
                        <a14:foregroundMark x1="28082" y1="23288" x2="32534" y2="38356"/>
                        <a14:foregroundMark x1="9589" y1="7534" x2="16781" y2="47603"/>
                        <a14:foregroundMark x1="72260" y1="30822" x2="93493" y2="29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70" y="5289233"/>
            <a:ext cx="567147" cy="56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58" r="100000">
                        <a14:foregroundMark x1="34177" y1="67835" x2="34177" y2="36495"/>
                        <a14:foregroundMark x1="57595" y1="86392" x2="58070" y2="42268"/>
                        <a14:foregroundMark x1="48734" y1="56289" x2="71361" y2="56289"/>
                        <a14:foregroundMark x1="68829" y1="24536" x2="57595" y2="30103"/>
                        <a14:foregroundMark x1="72785" y1="19381" x2="59177" y2="24536"/>
                        <a14:foregroundMark x1="61551" y1="95876" x2="61551" y2="83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r="11401"/>
          <a:stretch/>
        </p:blipFill>
        <p:spPr bwMode="auto">
          <a:xfrm>
            <a:off x="2704334" y="7257982"/>
            <a:ext cx="540841" cy="53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ular Callout 22"/>
          <p:cNvSpPr/>
          <p:nvPr/>
        </p:nvSpPr>
        <p:spPr>
          <a:xfrm>
            <a:off x="2774933" y="5951989"/>
            <a:ext cx="1998195" cy="1212135"/>
          </a:xfrm>
          <a:prstGeom prst="wedgeRectCallout">
            <a:avLst>
              <a:gd name="adj1" fmla="val 40715"/>
              <a:gd name="adj2" fmla="val 7139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0" b="1244"/>
          <a:stretch/>
        </p:blipFill>
        <p:spPr>
          <a:xfrm>
            <a:off x="2855640" y="5991352"/>
            <a:ext cx="1851570" cy="1133407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84" l="0" r="99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7478">
            <a:off x="3866881" y="7085560"/>
            <a:ext cx="525911" cy="4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HCRC-PosterTemplate-2014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02124"/>
      </a:accent1>
      <a:accent2>
        <a:srgbClr val="E37422"/>
      </a:accent2>
      <a:accent3>
        <a:srgbClr val="FED517"/>
      </a:accent3>
      <a:accent4>
        <a:srgbClr val="777877"/>
      </a:accent4>
      <a:accent5>
        <a:srgbClr val="3C3C3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BNHCRC-PosterTemplate-2014</Template>
  <TotalTime>1079</TotalTime>
  <Words>605</Words>
  <Application>Microsoft Office PowerPoint</Application>
  <PresentationFormat>Custom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BNHCRC-PosterTemplate-2014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Haworth</dc:creator>
  <cp:lastModifiedBy>Billy Haworth</cp:lastModifiedBy>
  <cp:revision>36</cp:revision>
  <dcterms:created xsi:type="dcterms:W3CDTF">2014-07-21T12:29:08Z</dcterms:created>
  <dcterms:modified xsi:type="dcterms:W3CDTF">2014-07-29T22:37:51Z</dcterms:modified>
</cp:coreProperties>
</file>